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9" r:id="rId3"/>
    <p:sldId id="293" r:id="rId4"/>
    <p:sldId id="291" r:id="rId5"/>
    <p:sldId id="290" r:id="rId6"/>
    <p:sldId id="292" r:id="rId7"/>
    <p:sldId id="283" r:id="rId8"/>
    <p:sldId id="294" r:id="rId9"/>
    <p:sldId id="295" r:id="rId10"/>
    <p:sldId id="286" r:id="rId11"/>
    <p:sldId id="287" r:id="rId12"/>
    <p:sldId id="288" r:id="rId13"/>
    <p:sldId id="271" r:id="rId14"/>
    <p:sldId id="297" r:id="rId15"/>
    <p:sldId id="296" r:id="rId16"/>
    <p:sldId id="29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49794-C84E-4082-8D4E-5398E1A45EA7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BC0CB-5391-4231-9479-19483AC32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0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A3FF-9141-45E8-B755-E24412292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FA5BA-64EF-4BEF-A77D-59421F1CC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374BA-0BF1-464A-A206-139518D5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1C1B8-AD85-425D-A891-7F7F61302E2F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45264-C8F3-454B-A2E8-F18608F5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07D2-BE6D-49D3-B82D-F52DAF80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7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9DA2-750B-4770-9615-DBF50FDE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3B329-366B-4364-B3DD-6B02391CA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02620-E180-41CB-8196-DC02A9AE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F004B-D373-4ACF-8E4D-48BE0C605F2C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9B56-7EC3-4CAC-A2B1-D41860A0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3C05D-D514-433F-BF5B-B3AF2496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8BD37-5EEC-4278-9EE0-DEDA68523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54F55-9B66-4AF7-861C-2816F301B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E022F-DB20-48FF-B7DE-A7D6AE7A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5FD9-FC47-40E4-9D7D-6C72459C26E6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4F91C-FF26-425A-85F3-7D114B00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4D104-020C-4293-8961-D68B124F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D6E4-58FD-4F5E-8EF0-25336D49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7887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BAE46-2D00-4EA2-BB3E-0D91A14A6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1"/>
            <a:ext cx="10515600" cy="49756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BC85-5AB3-4E0B-B666-19AC052F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7C1C3-5378-46F6-AA21-02B58FE971C6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C114-8F75-43E7-979F-EF5C2001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C484-0E3A-44EA-8559-A22A2FCB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F1BBE439-A689-4E67-A7FC-21353A5E32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70D6A-3FD7-42FD-A476-85B1F00CAE44}"/>
              </a:ext>
            </a:extLst>
          </p:cNvPr>
          <p:cNvSpPr/>
          <p:nvPr userDrawn="1"/>
        </p:nvSpPr>
        <p:spPr>
          <a:xfrm>
            <a:off x="775447" y="1013012"/>
            <a:ext cx="10578353" cy="12443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75000"/>
                </a:schemeClr>
              </a:gs>
              <a:gs pos="83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8847-C3B2-4062-A312-8470639A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21D18-4B57-451B-BCCE-6270B470F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78026-920F-41C1-B09C-9C3AEC60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1A5E-9C33-4F86-80D9-4BAED0911429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4277F-A567-4DE2-9069-3486F087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7B2B2-8F13-43E4-8DBE-5E0DC650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0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2885-D6AE-444D-9E93-D461D38D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F0B0-7675-4CB4-B1F3-D1239E0E6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5491B-C40B-49C8-B56B-A1623FEF1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47DA-E47F-4B79-A90B-AFF638B1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02CB-F384-4A4C-82B8-79D60BFA27C5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27053-2487-412D-BFB4-93DBFC62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22E3A-B41E-4F6A-88ED-78DFFE1A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F89-A02B-4132-8774-A1395D1B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62E5F-CA6C-4EDF-BD48-366EC90FF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B0677-BED7-4216-8A86-EA73D3EB0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26D05D-3447-4084-824C-10B640171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72110-AAE1-4116-8304-1279B9FEB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B4AC0-DA9C-4B3B-B738-64DA18BE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1134-CF07-4806-AC2D-C4CF86D8AF9B}" type="datetime1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C0346-E7CA-49D4-9F16-C51CE876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20EDF-1961-4C69-B624-FB250EC3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C67B-7AEC-4DE3-B0C0-3F3AAE23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3688C5-E58C-49CE-995A-8C22DF6A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7434-8F23-4DD5-BD51-853123BE4FA3}" type="datetime1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F5AB5-AB00-4E48-9ACA-C9C8EF72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7664E-F5E7-44AA-8CB8-05E72BB2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5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02297-8E8E-4AB4-9D68-4806C3DB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706E-2165-4BB6-98D7-C9EE277D9AF2}" type="datetime1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1B121-2BB3-4C47-A8BB-0235FCC1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A7427-D0DA-442F-8D0D-0CDCA9E6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5488-B7DC-4233-9CF4-2BAB6D27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22CB-FD0D-48BF-BEE0-48F522DA5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AF1D7-322A-4F2D-B449-0B75EDAF8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A572E-12A5-4C6D-A0BD-E26583CA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749A3-5F0E-45E0-B660-E2BE0FDEF0DF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F9001-C117-4F23-B486-FA2667148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C58DF-A1AA-4DBF-A169-6C121FC4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2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F773-E3C1-45FC-89A6-256624740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E4D61-5EDE-4C65-9A9B-95B9E159F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776EE-E80C-4D2F-BF09-A2C53CFBA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EE148-6E35-4ACE-AA60-7DB5D026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F3D22-82D8-46A7-A4C0-7A6FA54084BE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B866B-8263-405B-9B0A-014EF752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BC9C8-57C6-442E-9CD2-DE1361F9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8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AFB313-169D-44B0-B14E-EBFDCD9F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43F3-FEEE-4505-B1D8-82EAFD184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39A35-A1B8-43A6-9D9A-6497217D9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2897B-F47E-49C0-A30B-118D7B86E5F3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C52CA-23CF-4E6B-ADFB-73587FFDB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1C351-54FE-4C8D-8888-FAE1CFCA2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1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ra.medium.com/drawing-anything-with-fourier-series-using-blender-and-python-c0881e1b738c" TargetMode="External"/><Relationship Id="rId2" Type="http://schemas.openxmlformats.org/officeDocument/2006/relationships/hyperlink" Target="https://github.com/Grzetan/ImageToFourierSeri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EC2EB1E-AE7D-4CC4-A870-7B3A94A884E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3600"/>
              </a:spcAft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4128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and Computer Vision </a:t>
            </a:r>
            <a:b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Laboratory</a:t>
            </a:r>
            <a:b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 4:Frequency Domain Filtering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72110-2830-405F-A97D-38124C49880A}"/>
              </a:ext>
            </a:extLst>
          </p:cNvPr>
          <p:cNvSpPr txBox="1"/>
          <p:nvPr/>
        </p:nvSpPr>
        <p:spPr>
          <a:xfrm>
            <a:off x="2117881" y="4087894"/>
            <a:ext cx="3616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Dr. Sk. Md. </a:t>
            </a:r>
            <a:r>
              <a:rPr lang="en-US" sz="2400" b="1" dirty="0" err="1"/>
              <a:t>Masudul</a:t>
            </a:r>
            <a:r>
              <a:rPr lang="en-US" sz="2400" b="1" dirty="0"/>
              <a:t> Ahsan</a:t>
            </a:r>
          </a:p>
          <a:p>
            <a:r>
              <a:rPr lang="en-US" sz="2400" dirty="0"/>
              <a:t>Professor</a:t>
            </a:r>
          </a:p>
          <a:p>
            <a:r>
              <a:rPr lang="en-US" sz="2400" dirty="0"/>
              <a:t>Dept. of CSE, KUET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AB50B-0179-40F3-A610-EF4D08807941}"/>
              </a:ext>
            </a:extLst>
          </p:cNvPr>
          <p:cNvSpPr txBox="1"/>
          <p:nvPr/>
        </p:nvSpPr>
        <p:spPr>
          <a:xfrm>
            <a:off x="7061514" y="4087894"/>
            <a:ext cx="25177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Dipannita</a:t>
            </a:r>
            <a:r>
              <a:rPr lang="en-US" sz="2400" b="1" dirty="0"/>
              <a:t> Biswas</a:t>
            </a:r>
          </a:p>
          <a:p>
            <a:r>
              <a:rPr lang="en-US" sz="2400" dirty="0"/>
              <a:t>Lecturer</a:t>
            </a:r>
          </a:p>
          <a:p>
            <a:r>
              <a:rPr lang="en-US" sz="2400" dirty="0"/>
              <a:t>Dept. of CSE, KUET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9293B8-AE69-4EB7-8E1B-F058A1AF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85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8567-AE56-4082-BE01-FBE87599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Notch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6538-02C4-42C1-80B8-E05116C0F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3000"/>
            </a:pPr>
            <a:r>
              <a:rPr lang="en-US" dirty="0"/>
              <a:t>A notch filter rejects (or passes) frequencies in a predefined neighborhood about the center of the frequency rectangle.</a:t>
            </a:r>
          </a:p>
          <a:p>
            <a:pPr>
              <a:defRPr sz="3000"/>
            </a:pPr>
            <a:r>
              <a:rPr lang="en-US" dirty="0"/>
              <a:t>A notch is symmetric about the origin (center of the frequency rectangle) </a:t>
            </a:r>
          </a:p>
          <a:p>
            <a:pPr>
              <a:defRPr sz="3000"/>
            </a:pPr>
            <a:r>
              <a:rPr lang="en-US" dirty="0"/>
              <a:t>One with center at (u</a:t>
            </a:r>
            <a:r>
              <a:rPr lang="en-US" baseline="-25000" dirty="0"/>
              <a:t>0</a:t>
            </a:r>
            <a:r>
              <a:rPr lang="en-US" dirty="0"/>
              <a:t>, v</a:t>
            </a:r>
            <a:r>
              <a:rPr lang="en-US" baseline="-25000" dirty="0"/>
              <a:t>0</a:t>
            </a:r>
            <a:r>
              <a:rPr lang="en-US" dirty="0"/>
              <a:t>) must have a corresponding notch at location (-u</a:t>
            </a:r>
            <a:r>
              <a:rPr lang="en-US" baseline="-25000" dirty="0"/>
              <a:t>0</a:t>
            </a:r>
            <a:r>
              <a:rPr lang="en-US" dirty="0"/>
              <a:t>, -v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EEC1-C2D2-4D96-887E-EC83F44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21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2497-52B6-4E5A-8BFF-75AC0EC79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Ideal Notch Reject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4DBCA1-82CD-46ED-BCA3-766F07044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general form of Notch reject filter: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 </a:t>
                </a:r>
                <a:r>
                  <a:rPr lang="en-US" sz="2000" dirty="0" err="1"/>
                  <a:t>H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(</a:t>
                </a:r>
                <a:r>
                  <a:rPr lang="en-US" sz="2000" dirty="0" err="1"/>
                  <a:t>u,v</a:t>
                </a:r>
                <a:r>
                  <a:rPr lang="en-US" sz="2000" dirty="0"/>
                  <a:t>) and H</a:t>
                </a:r>
                <a:r>
                  <a:rPr lang="en-US" sz="2000" baseline="-25000" dirty="0"/>
                  <a:t>−k </a:t>
                </a:r>
                <a:r>
                  <a:rPr lang="en-US" sz="2000" dirty="0"/>
                  <a:t>(u ,v) are </a:t>
                </a:r>
                <a:r>
                  <a:rPr lang="en-US" sz="2000" dirty="0" err="1"/>
                  <a:t>highpass</a:t>
                </a:r>
                <a:r>
                  <a:rPr lang="en-US" sz="2000" dirty="0"/>
                  <a:t> filter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transfer functions.</a:t>
                </a:r>
              </a:p>
              <a:p>
                <a:r>
                  <a:rPr lang="en-US" sz="2000" dirty="0"/>
                  <a:t>Centers of the filters are at ( </a:t>
                </a:r>
                <a:r>
                  <a:rPr lang="en-US" sz="2000" dirty="0" err="1"/>
                  <a:t>u</a:t>
                </a:r>
                <a:r>
                  <a:rPr lang="en-US" sz="2000" baseline="-25000" dirty="0" err="1"/>
                  <a:t>k</a:t>
                </a:r>
                <a:r>
                  <a:rPr lang="en-US" sz="2000" dirty="0" err="1"/>
                  <a:t>,v</a:t>
                </a:r>
                <a:r>
                  <a:rPr lang="en-US" sz="2000" baseline="-25000" dirty="0" err="1"/>
                  <a:t>k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) and (-</a:t>
                </a:r>
                <a:r>
                  <a:rPr lang="en-US" sz="2000" dirty="0" err="1"/>
                  <a:t>u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 ,-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 ). </a:t>
                </a:r>
              </a:p>
              <a:p>
                <a:r>
                  <a:rPr lang="en-US" sz="2000" dirty="0"/>
                  <a:t>The center of the frequency rectangle (M/2,N/2),</a:t>
                </a:r>
              </a:p>
              <a:p>
                <a:r>
                  <a:rPr lang="en-US" sz="2000" dirty="0"/>
                  <a:t>M and N are the number of rows and columns in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the input image.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4DBCA1-82CD-46ED-BCA3-766F07044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9C362-9249-4250-BDE9-C4F7EEF1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89362-F5BE-4893-8FB9-3E5BA11AC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60" r="1"/>
          <a:stretch/>
        </p:blipFill>
        <p:spPr>
          <a:xfrm>
            <a:off x="7043058" y="2780498"/>
            <a:ext cx="3607758" cy="30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3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E962-70FE-49AE-B7D9-45758268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Ideal Notch Reject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BE19-3AE4-4EA6-AA50-B45547EA4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general form of  Ideal Highpass filter: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distance computations for each filter transfer function are given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43C47-D72E-46D5-8FBC-A901B465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6A6B2-8367-45D7-8D6C-1F8276A8BBF5}"/>
                  </a:ext>
                </a:extLst>
              </p:cNvPr>
              <p:cNvSpPr txBox="1"/>
              <p:nvPr/>
            </p:nvSpPr>
            <p:spPr>
              <a:xfrm>
                <a:off x="2567498" y="4077938"/>
                <a:ext cx="8052329" cy="747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𝑢</m:t>
                            </m:r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  <m: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+</m:t>
                        </m:r>
                        <m:d>
                          <m:dPr>
                            <m:ctrlP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𝑣</m:t>
                            </m:r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e>
                    </m:d>
                    <m:f>
                      <m:fPr>
                        <m:type m:val="lin"/>
                        <m:ctrlP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fPr>
                      <m:num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1</m:t>
                        </m:r>
                      </m:num>
                      <m:den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den>
                    </m:f>
                  </m:oMath>
                </a14:m>
                <a:endParaRPr kumimoji="0" lang="en-US" sz="2800" b="0" i="0" u="none" strike="noStrike" cap="none" spc="0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6A6B2-8367-45D7-8D6C-1F8276A8B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498" y="4077938"/>
                <a:ext cx="8052329" cy="747449"/>
              </a:xfrm>
              <a:prstGeom prst="rect">
                <a:avLst/>
              </a:prstGeom>
              <a:blipFill>
                <a:blip r:embed="rId2"/>
                <a:stretch>
                  <a:fillRect b="-81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DD8A5C-AE64-4CFE-A481-266663E10F47}"/>
                  </a:ext>
                </a:extLst>
              </p:cNvPr>
              <p:cNvSpPr txBox="1"/>
              <p:nvPr/>
            </p:nvSpPr>
            <p:spPr>
              <a:xfrm>
                <a:off x="2342432" y="5013646"/>
                <a:ext cx="8502459" cy="747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𝑢</m:t>
                            </m:r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  <m: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+</m:t>
                        </m:r>
                        <m:d>
                          <m:dPr>
                            <m:ctrlP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𝑣</m:t>
                            </m:r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e>
                    </m:d>
                    <m:f>
                      <m:fPr>
                        <m:type m:val="lin"/>
                        <m:ctrlP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fPr>
                      <m:num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1</m:t>
                        </m:r>
                      </m:num>
                      <m:den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den>
                    </m:f>
                  </m:oMath>
                </a14:m>
                <a:endParaRPr kumimoji="0" lang="en-US" sz="2800" b="0" i="0" u="none" strike="noStrike" cap="none" spc="0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DD8A5C-AE64-4CFE-A481-266663E10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2" y="5013646"/>
                <a:ext cx="8502459" cy="747449"/>
              </a:xfrm>
              <a:prstGeom prst="rect">
                <a:avLst/>
              </a:prstGeom>
              <a:blipFill>
                <a:blip r:embed="rId3"/>
                <a:stretch>
                  <a:fillRect b="-89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BF5B0-984F-4A2C-A435-7AD4F22DB61D}"/>
                  </a:ext>
                </a:extLst>
              </p:cNvPr>
              <p:cNvSpPr txBox="1"/>
              <p:nvPr/>
            </p:nvSpPr>
            <p:spPr>
              <a:xfrm>
                <a:off x="3823999" y="1863915"/>
                <a:ext cx="4110356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)≤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)&gt;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BF5B0-984F-4A2C-A435-7AD4F22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999" y="1863915"/>
                <a:ext cx="41103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32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D8D-42EC-E0E5-0ECF-28227212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E9BA-6D97-C3AA-2FE4-3B729942D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Draw any portrait using DFT and epicycles.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Instructions:</a:t>
            </a:r>
          </a:p>
          <a:p>
            <a:pPr marL="514350" indent="-514350">
              <a:buAutoNum type="arabicPeriod"/>
            </a:pPr>
            <a:r>
              <a:rPr lang="en-US" sz="2400" dirty="0"/>
              <a:t>Take a reference image of a person that you want to draw.</a:t>
            </a:r>
          </a:p>
          <a:p>
            <a:pPr marL="514350" indent="-514350">
              <a:buAutoNum type="arabicPeriod"/>
            </a:pPr>
            <a:r>
              <a:rPr lang="en-US" sz="2400" dirty="0"/>
              <a:t>Apply canny edge detection to generate to find edges from the input.</a:t>
            </a:r>
          </a:p>
          <a:p>
            <a:pPr marL="514350" indent="-514350">
              <a:buAutoNum type="arabicPeriod"/>
            </a:pPr>
            <a:r>
              <a:rPr lang="en-US" sz="2400" dirty="0"/>
              <a:t>Using the coordinates of the edges, generate Fourier coefficients.</a:t>
            </a:r>
          </a:p>
          <a:p>
            <a:pPr marL="514350" indent="-514350">
              <a:buAutoNum type="arabicPeriod"/>
            </a:pPr>
            <a:r>
              <a:rPr lang="en-US" sz="2400" dirty="0"/>
              <a:t>Animate the coefficients to approximate the locations using lines and circles. You can use matplotlib or </a:t>
            </a:r>
            <a:r>
              <a:rPr lang="en-US" sz="2400" dirty="0" err="1"/>
              <a:t>pygame</a:t>
            </a:r>
            <a:r>
              <a:rPr lang="en-US" sz="2400" dirty="0"/>
              <a:t> package for the visualization.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F0D52-3870-460D-8428-CC391643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6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5CCA-0CA9-4B91-A1E0-DEB29226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82B1A4-F9BF-41E0-8F22-E9A86ABE7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4"/>
          <a:stretch/>
        </p:blipFill>
        <p:spPr>
          <a:xfrm>
            <a:off x="6381750" y="1781174"/>
            <a:ext cx="4057650" cy="37357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494E-0E75-4EB8-BC52-FCBA0FB7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4" name="Picture 2" descr="Face">
            <a:extLst>
              <a:ext uri="{FF2B5EF4-FFF2-40B4-BE49-F238E27FC236}">
                <a16:creationId xmlns:a16="http://schemas.microsoft.com/office/drawing/2014/main" id="{39CA935A-6017-4B4A-9E9B-7A9AAB23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677" y="1781174"/>
            <a:ext cx="3735705" cy="373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34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5CDB-E6E4-4C9F-A384-7CDBCB70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B4A8C-EDAC-4317-AA2D-32281BCDA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479" y="2007869"/>
            <a:ext cx="4719323" cy="35394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D4FB6-63FB-4190-BF1C-084BE4FC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Generated figure">
            <a:extLst>
              <a:ext uri="{FF2B5EF4-FFF2-40B4-BE49-F238E27FC236}">
                <a16:creationId xmlns:a16="http://schemas.microsoft.com/office/drawing/2014/main" id="{E00B9C4C-4C8D-4991-BA22-1AF32A4B4D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2099944"/>
            <a:ext cx="4596553" cy="34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8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3BC2-82E7-44F5-8874-1F51734F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27E80-B601-4189-AD7D-1F9421FB4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https://www.amritaryal.com.np/posts/categories/mathematics-and-engineering/2.html</a:t>
            </a:r>
          </a:p>
          <a:p>
            <a:r>
              <a:rPr lang="en-US" dirty="0">
                <a:hlinkClick r:id="rId3"/>
              </a:rPr>
              <a:t>https://contra.medium.com/drawing-anything-with-fourier-series-using-blender-and-python-c0881e1b738c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D0EE9-FB02-4E78-AC4B-C9891FAB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3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FD9C-350C-483E-A6A2-EDEA7E43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37097-68AB-46E6-B63C-2016FA497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Represents an image in a frequency domain where the original image is represented in a spatial domain.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2D DFT converts an image into a complex array that consists of :</a:t>
            </a:r>
          </a:p>
          <a:p>
            <a:pPr marL="914400" lvl="4" indent="0">
              <a:lnSpc>
                <a:spcPct val="100000"/>
              </a:lnSpc>
              <a:buSzPct val="100000"/>
              <a:buAutoNum type="arabicPeriod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800" dirty="0"/>
              <a:t>Power Spectrum</a:t>
            </a:r>
          </a:p>
          <a:p>
            <a:pPr marL="914400" lvl="4" indent="0">
              <a:lnSpc>
                <a:spcPct val="100000"/>
              </a:lnSpc>
              <a:buSzPct val="100000"/>
              <a:buAutoNum type="arabicPeriod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800" dirty="0"/>
              <a:t>Phase Angle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79113-0370-4384-B7FA-44FA1BF2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8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8DA3-40AB-4A96-B744-1E79BFEC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3CFD-1091-49B6-8FCF-56C57BB18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DC4D6-0901-49A2-B67F-9F5426EA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2" descr="https://lh6.googleusercontent.com/rBNcKv1Jt3jklQpHAxIJeUe9XSwkwATeILnRWGRhqO-1axwYjgRjuITnt3hw0uXbJNilfav9zvKuz_-U8OFWXmHFxHVW_UOOJqCIybOZJqM3RA-GdkIHirrSv_t14jG5uoaI5VepQhvyIuioN-ekUg=s2048">
            <a:extLst>
              <a:ext uri="{FF2B5EF4-FFF2-40B4-BE49-F238E27FC236}">
                <a16:creationId xmlns:a16="http://schemas.microsoft.com/office/drawing/2014/main" id="{0EF31D8D-DAD2-4AA8-A139-049AF1821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941" y="1348536"/>
            <a:ext cx="2350760" cy="478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lh5.googleusercontent.com/YInDKsG0BIdRJ3CAl0jItZBSDAM0npl1zvp2JWr251VqpDK93F1GUUYFemTjf0amGXEpih1u5D6T6yNvjP_1nLn2Qv2IiVpeOmX-3cAhMS5bSglQEAznysM57mIcOYL3INGxviqGCse6pxDhiX1eIQ=s2048">
            <a:extLst>
              <a:ext uri="{FF2B5EF4-FFF2-40B4-BE49-F238E27FC236}">
                <a16:creationId xmlns:a16="http://schemas.microsoft.com/office/drawing/2014/main" id="{4002DB29-6C76-4FC1-A598-B60C26EE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10" y="1351280"/>
            <a:ext cx="4684662" cy="480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13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05ED-4382-4288-B726-B2E43C84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Filtering in the 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B2D4-3EE0-4FA7-899D-B439B1CA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Image Gallery" descr="Image Gallery">
            <a:extLst>
              <a:ext uri="{FF2B5EF4-FFF2-40B4-BE49-F238E27FC236}">
                <a16:creationId xmlns:a16="http://schemas.microsoft.com/office/drawing/2014/main" id="{07C71153-2CD4-446C-9DB2-D7ACC926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2" b="1951"/>
          <a:stretch>
            <a:fillRect/>
          </a:stretch>
        </p:blipFill>
        <p:spPr>
          <a:xfrm>
            <a:off x="4925444" y="4377070"/>
            <a:ext cx="2201796" cy="2115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 Gallery" descr="Image Gallery">
            <a:extLst>
              <a:ext uri="{FF2B5EF4-FFF2-40B4-BE49-F238E27FC236}">
                <a16:creationId xmlns:a16="http://schemas.microsoft.com/office/drawing/2014/main" id="{E6A2E655-4B39-47CE-80CF-11F3DCA4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4" b="1094"/>
          <a:stretch>
            <a:fillRect/>
          </a:stretch>
        </p:blipFill>
        <p:spPr>
          <a:xfrm>
            <a:off x="1178156" y="4384754"/>
            <a:ext cx="2201797" cy="2100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shot 2023-05-08 at 7.58.38 AM.png" descr="Screenshot 2023-05-08 at 7.58.38 AM.png">
            <a:extLst>
              <a:ext uri="{FF2B5EF4-FFF2-40B4-BE49-F238E27FC236}">
                <a16:creationId xmlns:a16="http://schemas.microsoft.com/office/drawing/2014/main" id="{D5B57D9D-C317-4DFF-80A3-9A5E1975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06" b="8005"/>
          <a:stretch>
            <a:fillRect/>
          </a:stretch>
        </p:blipFill>
        <p:spPr>
          <a:xfrm>
            <a:off x="838200" y="1384582"/>
            <a:ext cx="7057894" cy="29131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Spectrum moved into the centre">
            <a:extLst>
              <a:ext uri="{FF2B5EF4-FFF2-40B4-BE49-F238E27FC236}">
                <a16:creationId xmlns:a16="http://schemas.microsoft.com/office/drawing/2014/main" id="{050AF599-DB74-44B8-9EE8-664E52D204A5}"/>
              </a:ext>
            </a:extLst>
          </p:cNvPr>
          <p:cNvSpPr txBox="1"/>
          <p:nvPr/>
        </p:nvSpPr>
        <p:spPr>
          <a:xfrm>
            <a:off x="2194694" y="3998050"/>
            <a:ext cx="7057894" cy="3867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6200" tIns="76200" rIns="76200" bIns="76200" numCol="1" anchor="t">
            <a:spAutoFit/>
          </a:bodyPr>
          <a:lstStyle>
            <a:lvl1pPr>
              <a:defRPr sz="20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dirty="0"/>
              <a:t>Spectrum moved into the </a:t>
            </a:r>
            <a:r>
              <a:rPr dirty="0" err="1"/>
              <a:t>centre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AEAA8-B1B2-4AEA-B4F8-4B103F987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392" y="3643356"/>
            <a:ext cx="2548386" cy="25636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856F0C-5445-4C2B-9494-B436279D562A}"/>
              </a:ext>
            </a:extLst>
          </p:cNvPr>
          <p:cNvSpPr txBox="1"/>
          <p:nvPr/>
        </p:nvSpPr>
        <p:spPr>
          <a:xfrm>
            <a:off x="9146795" y="324433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81271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91C1-8EE1-4BE2-BD37-819421FB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Filtering in the Frequency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F05-08E2-40CC-A8D4-511CA5D02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1"/>
            <a:ext cx="10515600" cy="1982800"/>
          </a:xfrm>
        </p:spPr>
        <p:txBody>
          <a:bodyPr/>
          <a:lstStyle/>
          <a:p>
            <a:r>
              <a:rPr lang="en-US" dirty="0"/>
              <a:t>To filter an image in the frequency domain: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Compute F(</a:t>
            </a:r>
            <a:r>
              <a:rPr lang="en-US" dirty="0" err="1"/>
              <a:t>u,v</a:t>
            </a:r>
            <a:r>
              <a:rPr lang="en-US" dirty="0"/>
              <a:t>) by  DFT of the image f(</a:t>
            </a:r>
            <a:r>
              <a:rPr lang="en-US" dirty="0" err="1"/>
              <a:t>x,y</a:t>
            </a:r>
            <a:r>
              <a:rPr lang="en-US" dirty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Multiply F(</a:t>
            </a:r>
            <a:r>
              <a:rPr lang="en-US" dirty="0" err="1"/>
              <a:t>u,v</a:t>
            </a:r>
            <a:r>
              <a:rPr lang="en-US" dirty="0"/>
              <a:t>) by a filter function H(</a:t>
            </a:r>
            <a:r>
              <a:rPr lang="en-US" dirty="0" err="1"/>
              <a:t>u,v</a:t>
            </a:r>
            <a:r>
              <a:rPr lang="en-US" dirty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Compute the inverse DFT of the result 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6938F-4575-41CD-827D-C6331D45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5EDB8CE-8AF5-44FC-80F0-3882936E1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"/>
          <a:stretch/>
        </p:blipFill>
        <p:spPr bwMode="auto">
          <a:xfrm>
            <a:off x="1963205" y="2771864"/>
            <a:ext cx="8018995" cy="358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7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8F0E-7284-438E-A5FC-C8220A68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for Filtering in the 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8BFCA-5B2A-4223-BE53-94C020E9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5B70882-5998-470F-A97A-1AC193BA8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7" y="1229845"/>
            <a:ext cx="9230405" cy="505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4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4A81-3576-4FE4-A650-A4AF08C7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E123A-C3E9-4912-8554-10B1019B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Take an input grayscale image and apply Notch reject filters on the Fourier domain to remove periodic noise from the image.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DFT F(</a:t>
            </a:r>
            <a:r>
              <a:rPr lang="en-US" dirty="0" err="1"/>
              <a:t>u,v</a:t>
            </a:r>
            <a:r>
              <a:rPr lang="en-US" dirty="0"/>
              <a:t>) for the input image.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the power spectrum of F(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coordinates from the spectrum which you want to remove.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the Notch reject filter around the coordinate(= center) to reject that specific frequency as H(</a:t>
            </a:r>
            <a:r>
              <a:rPr lang="en-US" dirty="0" err="1"/>
              <a:t>u,v</a:t>
            </a:r>
            <a:r>
              <a:rPr lang="en-US" dirty="0"/>
              <a:t>). The radius of the Notch will be user </a:t>
            </a:r>
            <a:r>
              <a:rPr lang="en-US" dirty="0" err="1"/>
              <a:t>imput</a:t>
            </a:r>
            <a:r>
              <a:rPr lang="en-US" dirty="0"/>
              <a:t>. Show H(</a:t>
            </a:r>
            <a:r>
              <a:rPr lang="en-US" dirty="0" err="1"/>
              <a:t>u,v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the product G(</a:t>
            </a:r>
            <a:r>
              <a:rPr lang="en-US" dirty="0" err="1"/>
              <a:t>u,v</a:t>
            </a:r>
            <a:r>
              <a:rPr lang="en-US" dirty="0"/>
              <a:t>) = F(</a:t>
            </a:r>
            <a:r>
              <a:rPr lang="en-US" dirty="0" err="1"/>
              <a:t>u,v</a:t>
            </a:r>
            <a:r>
              <a:rPr lang="en-US" dirty="0"/>
              <a:t>)H(</a:t>
            </a:r>
            <a:r>
              <a:rPr lang="en-US" dirty="0" err="1"/>
              <a:t>u,v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Inverse Fourier Transform to generate the output image in the spatial domain.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6BCD-78C6-4E62-B1E3-982B9359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8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72A3-C818-4A81-A372-24E8E3A1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902F7-1D17-4D1A-ABE2-F40C70C1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3F83CF-0BA7-4B72-883A-E8C83A7BC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55" y="2546985"/>
            <a:ext cx="2698750" cy="2698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C631FF-A0A1-45DB-87A3-DE492EE5B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75" y="1013012"/>
            <a:ext cx="2652668" cy="2652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45E1ED-E5F7-4F9F-A51D-C7FCB0265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2700020"/>
            <a:ext cx="2392680" cy="23926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41D606-F8F6-4632-84C8-F36425C0D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424" y="4159250"/>
            <a:ext cx="2652668" cy="266852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BFA4DBF-F310-43D0-850D-2663F698849A}"/>
              </a:ext>
            </a:extLst>
          </p:cNvPr>
          <p:cNvCxnSpPr>
            <a:cxnSpLocks/>
          </p:cNvCxnSpPr>
          <p:nvPr/>
        </p:nvCxnSpPr>
        <p:spPr>
          <a:xfrm flipV="1">
            <a:off x="5462092" y="5220710"/>
            <a:ext cx="4998263" cy="1272165"/>
          </a:xfrm>
          <a:prstGeom prst="bentConnector3">
            <a:avLst>
              <a:gd name="adj1" fmla="val 1000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EB2E27-CA1B-46E9-BABD-E381F92A3862}"/>
              </a:ext>
            </a:extLst>
          </p:cNvPr>
          <p:cNvCxnSpPr>
            <a:cxnSpLocks/>
          </p:cNvCxnSpPr>
          <p:nvPr/>
        </p:nvCxnSpPr>
        <p:spPr>
          <a:xfrm flipV="1">
            <a:off x="8919937" y="5245736"/>
            <a:ext cx="1540418" cy="34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0B6822-B4C5-472D-BAD4-AA7188D6285D}"/>
              </a:ext>
            </a:extLst>
          </p:cNvPr>
          <p:cNvCxnSpPr>
            <a:cxnSpLocks/>
          </p:cNvCxnSpPr>
          <p:nvPr/>
        </p:nvCxnSpPr>
        <p:spPr>
          <a:xfrm>
            <a:off x="7570562" y="2835275"/>
            <a:ext cx="0" cy="59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BF4D28-196B-4F46-946A-254618531FE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410743" y="2339346"/>
            <a:ext cx="2159819" cy="105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E3E650B-345C-4AB0-8CE1-1BBA50C9D7EA}"/>
              </a:ext>
            </a:extLst>
          </p:cNvPr>
          <p:cNvCxnSpPr>
            <a:stCxn id="20" idx="3"/>
          </p:cNvCxnSpPr>
          <p:nvPr/>
        </p:nvCxnSpPr>
        <p:spPr>
          <a:xfrm flipV="1">
            <a:off x="2524760" y="3088640"/>
            <a:ext cx="233314" cy="80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D178FE-5B1D-443C-ADFA-E58DA3D429F7}"/>
              </a:ext>
            </a:extLst>
          </p:cNvPr>
          <p:cNvCxnSpPr>
            <a:stCxn id="20" idx="3"/>
          </p:cNvCxnSpPr>
          <p:nvPr/>
        </p:nvCxnSpPr>
        <p:spPr>
          <a:xfrm>
            <a:off x="2524760" y="3896360"/>
            <a:ext cx="284664" cy="909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656E226-AEB1-4148-A611-1EF50D140009}"/>
              </a:ext>
            </a:extLst>
          </p:cNvPr>
          <p:cNvSpPr txBox="1"/>
          <p:nvPr/>
        </p:nvSpPr>
        <p:spPr>
          <a:xfrm>
            <a:off x="1090235" y="1391684"/>
            <a:ext cx="171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spectrum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2DA87A-DE4D-4CD7-9A2F-0E1DA745C2EC}"/>
              </a:ext>
            </a:extLst>
          </p:cNvPr>
          <p:cNvSpPr txBox="1"/>
          <p:nvPr/>
        </p:nvSpPr>
        <p:spPr>
          <a:xfrm>
            <a:off x="2013960" y="598701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D78974-B850-4260-BB60-34E1AE8766E6}"/>
              </a:ext>
            </a:extLst>
          </p:cNvPr>
          <p:cNvSpPr txBox="1"/>
          <p:nvPr/>
        </p:nvSpPr>
        <p:spPr>
          <a:xfrm>
            <a:off x="8991600" y="1346650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Notch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681A8E-90BA-41F7-A871-B87686DFA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42" y="20569"/>
            <a:ext cx="2605483" cy="2605483"/>
          </a:xfr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C4246-51DB-4D70-9A86-A309B2905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54" y="3962915"/>
            <a:ext cx="2454483" cy="24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698A-3DB3-495C-ADF0-FCB324E7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5C183-0C7F-4FFB-ADEC-69F4377C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BD985-30D6-4B6F-BBAE-9498BB687BF7}"/>
              </a:ext>
            </a:extLst>
          </p:cNvPr>
          <p:cNvSpPr txBox="1"/>
          <p:nvPr/>
        </p:nvSpPr>
        <p:spPr>
          <a:xfrm>
            <a:off x="2113280" y="4728596"/>
            <a:ext cx="280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Removing frequency at (</a:t>
            </a:r>
            <a:r>
              <a:rPr lang="en-US" dirty="0" err="1"/>
              <a:t>u,v</a:t>
            </a:r>
            <a:r>
              <a:rPr lang="en-US" dirty="0"/>
              <a:t>)= (272,256) , D0 =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0B790-0B4E-4535-98DF-C03BB3EB2BBB}"/>
              </a:ext>
            </a:extLst>
          </p:cNvPr>
          <p:cNvSpPr txBox="1"/>
          <p:nvPr/>
        </p:nvSpPr>
        <p:spPr>
          <a:xfrm>
            <a:off x="6289040" y="4728595"/>
            <a:ext cx="280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Removing frequency at (</a:t>
            </a:r>
            <a:r>
              <a:rPr lang="en-US" dirty="0" err="1"/>
              <a:t>u,v</a:t>
            </a:r>
            <a:r>
              <a:rPr lang="en-US" dirty="0"/>
              <a:t>)= (262,261) , D0 = 5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A7C307-6E66-410D-93FC-F3CE0B7BC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60" y="1549400"/>
            <a:ext cx="3200400" cy="32004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580F4D-2F1D-4A41-9180-8A8BC82D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20" y="15494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98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646</Words>
  <Application>Microsoft Office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2D Discrete Fourier Transform</vt:lpstr>
      <vt:lpstr>Fourier Transform</vt:lpstr>
      <vt:lpstr>Basics of Filtering in the Frequency Domain</vt:lpstr>
      <vt:lpstr>Basics of Filtering in the Frequency Domain</vt:lpstr>
      <vt:lpstr>Steps for Filtering in the Frequency Domain</vt:lpstr>
      <vt:lpstr>Classwork </vt:lpstr>
      <vt:lpstr>Classwork</vt:lpstr>
      <vt:lpstr>Classwork</vt:lpstr>
      <vt:lpstr>Notch Filter</vt:lpstr>
      <vt:lpstr>Ideal Notch Reject Filter</vt:lpstr>
      <vt:lpstr>Ideal Notch Reject Filter</vt:lpstr>
      <vt:lpstr>Assignment</vt:lpstr>
      <vt:lpstr>Example</vt:lpstr>
      <vt:lpstr>Example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4128 Lab 1</dc:title>
  <dc:creator>Sunanda_Das</dc:creator>
  <cp:lastModifiedBy>D B</cp:lastModifiedBy>
  <cp:revision>96</cp:revision>
  <dcterms:created xsi:type="dcterms:W3CDTF">2022-03-22T12:35:29Z</dcterms:created>
  <dcterms:modified xsi:type="dcterms:W3CDTF">2024-04-16T20:47:08Z</dcterms:modified>
</cp:coreProperties>
</file>